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306" y="43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C0150-7247-4B1E-9A0C-3D3A4FFEF4E6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B3C5-0E61-4D24-A81C-A13A08F95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93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C0150-7247-4B1E-9A0C-3D3A4FFEF4E6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B3C5-0E61-4D24-A81C-A13A08F95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84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C0150-7247-4B1E-9A0C-3D3A4FFEF4E6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B3C5-0E61-4D24-A81C-A13A08F95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427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C0150-7247-4B1E-9A0C-3D3A4FFEF4E6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B3C5-0E61-4D24-A81C-A13A08F95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44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C0150-7247-4B1E-9A0C-3D3A4FFEF4E6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B3C5-0E61-4D24-A81C-A13A08F95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0575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C0150-7247-4B1E-9A0C-3D3A4FFEF4E6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B3C5-0E61-4D24-A81C-A13A08F95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628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C0150-7247-4B1E-9A0C-3D3A4FFEF4E6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B3C5-0E61-4D24-A81C-A13A08F95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134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C0150-7247-4B1E-9A0C-3D3A4FFEF4E6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B3C5-0E61-4D24-A81C-A13A08F95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36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C0150-7247-4B1E-9A0C-3D3A4FFEF4E6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B3C5-0E61-4D24-A81C-A13A08F95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C0150-7247-4B1E-9A0C-3D3A4FFEF4E6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B3C5-0E61-4D24-A81C-A13A08F95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728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C0150-7247-4B1E-9A0C-3D3A4FFEF4E6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B3C5-0E61-4D24-A81C-A13A08F95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46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C0150-7247-4B1E-9A0C-3D3A4FFEF4E6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5B3C5-0E61-4D24-A81C-A13A08F95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75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字幕 2"/>
          <p:cNvSpPr txBox="1">
            <a:spLocks/>
          </p:cNvSpPr>
          <p:nvPr/>
        </p:nvSpPr>
        <p:spPr>
          <a:xfrm>
            <a:off x="269762" y="1031834"/>
            <a:ext cx="9366476" cy="138736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400" kern="0" dirty="0" smtClean="0">
                <a:latin typeface="ＭＳ Ｐゴシック" panose="020B0600070205080204" pitchFamily="50" charset="-128"/>
              </a:rPr>
              <a:t>＜背景・課題意識及び目的＞</a:t>
            </a:r>
            <a:endParaRPr lang="en-US" altLang="ja-JP" sz="1400" kern="0" dirty="0" smtClean="0">
              <a:latin typeface="ＭＳ Ｐゴシック" panose="020B0600070205080204" pitchFamily="50" charset="-128"/>
            </a:endParaRPr>
          </a:p>
          <a:p>
            <a:pPr marL="0" indent="0" algn="just">
              <a:buNone/>
            </a:pPr>
            <a:r>
              <a:rPr lang="ja-JP" altLang="en-US" sz="1200" i="1" kern="0" dirty="0" smtClean="0">
                <a:solidFill>
                  <a:srgbClr val="0070C0"/>
                </a:solidFill>
                <a:latin typeface="ＭＳ Ｐゴシック" panose="020B0600070205080204" pitchFamily="50" charset="-128"/>
              </a:rPr>
              <a:t>例：</a:t>
            </a:r>
            <a:r>
              <a:rPr lang="ja-JP" altLang="en-US" sz="1200" i="1" kern="0" dirty="0" smtClean="0">
                <a:solidFill>
                  <a:schemeClr val="accent1"/>
                </a:solidFill>
                <a:latin typeface="ＭＳ Ｐゴシック" panose="020B0600070205080204" pitchFamily="50" charset="-128"/>
              </a:rPr>
              <a:t> </a:t>
            </a:r>
            <a:endParaRPr lang="en-US" altLang="ja-JP" sz="1200" i="1" kern="0" dirty="0" smtClean="0">
              <a:solidFill>
                <a:schemeClr val="accent1"/>
              </a:solidFill>
              <a:latin typeface="ＭＳ Ｐゴシック" panose="020B0600070205080204" pitchFamily="50" charset="-128"/>
            </a:endParaRPr>
          </a:p>
          <a:p>
            <a:pPr marL="232172" indent="-232172" algn="just">
              <a:buFont typeface="Wingdings"/>
              <a:buChar char="l"/>
            </a:pPr>
            <a:r>
              <a:rPr lang="ja-JP" altLang="en-US" sz="1200" i="1" kern="0" dirty="0" smtClean="0">
                <a:latin typeface="ＭＳ Ｐゴシック" panose="020B0600070205080204" pitchFamily="50" charset="-128"/>
              </a:rPr>
              <a:t> </a:t>
            </a:r>
            <a:r>
              <a:rPr lang="ja-JP" altLang="en-US" sz="1200" i="1" kern="0" dirty="0" smtClean="0">
                <a:solidFill>
                  <a:srgbClr val="0070C0"/>
                </a:solidFill>
                <a:latin typeface="ＭＳ Ｐゴシック" panose="020B0600070205080204" pitchFamily="50" charset="-128"/>
              </a:rPr>
              <a:t>～～（東京島</a:t>
            </a:r>
            <a:r>
              <a:rPr lang="ja-JP" altLang="en-US" sz="1200" i="1" kern="0" dirty="0" err="1">
                <a:solidFill>
                  <a:srgbClr val="0070C0"/>
                </a:solidFill>
                <a:latin typeface="ＭＳ Ｐゴシック" panose="020B0600070205080204" pitchFamily="50" charset="-128"/>
              </a:rPr>
              <a:t>しょ</a:t>
            </a:r>
            <a:r>
              <a:rPr lang="ja-JP" altLang="en-US" sz="1200" i="1" kern="0" dirty="0" smtClean="0">
                <a:solidFill>
                  <a:srgbClr val="0070C0"/>
                </a:solidFill>
                <a:latin typeface="ＭＳ Ｐゴシック" panose="020B0600070205080204" pitchFamily="50" charset="-128"/>
              </a:rPr>
              <a:t>部</a:t>
            </a:r>
            <a:r>
              <a:rPr lang="en-US" altLang="ja-JP" sz="1200" i="1" kern="0" dirty="0" smtClean="0">
                <a:solidFill>
                  <a:srgbClr val="0070C0"/>
                </a:solidFill>
                <a:latin typeface="ＭＳ Ｐゴシック" panose="020B0600070205080204" pitchFamily="50" charset="-128"/>
              </a:rPr>
              <a:t>11</a:t>
            </a:r>
            <a:r>
              <a:rPr lang="ja-JP" altLang="en-US" sz="1200" i="1" kern="0" dirty="0" smtClean="0">
                <a:solidFill>
                  <a:srgbClr val="0070C0"/>
                </a:solidFill>
                <a:latin typeface="ＭＳ Ｐゴシック" panose="020B0600070205080204" pitchFamily="50" charset="-128"/>
              </a:rPr>
              <a:t>島）には、～～</a:t>
            </a:r>
            <a:r>
              <a:rPr lang="ja-JP" altLang="en-US" sz="1200" i="1" kern="0" dirty="0">
                <a:solidFill>
                  <a:srgbClr val="0070C0"/>
                </a:solidFill>
                <a:latin typeface="ＭＳ Ｐゴシック" panose="020B0600070205080204" pitchFamily="50" charset="-128"/>
              </a:rPr>
              <a:t>～～～～～～～～～～～</a:t>
            </a:r>
            <a:r>
              <a:rPr lang="ja-JP" altLang="en-US" sz="1200" i="1" kern="0" dirty="0" smtClean="0">
                <a:solidFill>
                  <a:srgbClr val="0070C0"/>
                </a:solidFill>
                <a:latin typeface="ＭＳ Ｐゴシック" panose="020B0600070205080204" pitchFamily="50" charset="-128"/>
              </a:rPr>
              <a:t>という潜在能力がある。</a:t>
            </a:r>
            <a:endParaRPr lang="en-US" altLang="ja-JP" sz="1200" i="1" kern="0" dirty="0" smtClean="0">
              <a:solidFill>
                <a:srgbClr val="0070C0"/>
              </a:solidFill>
              <a:latin typeface="ＭＳ Ｐゴシック" panose="020B0600070205080204" pitchFamily="50" charset="-128"/>
            </a:endParaRPr>
          </a:p>
          <a:p>
            <a:pPr marL="232172" indent="-232172" algn="just">
              <a:buFont typeface="Wingdings"/>
              <a:buChar char="l"/>
            </a:pPr>
            <a:r>
              <a:rPr lang="ja-JP" altLang="en-US" sz="1200" i="1" kern="0" dirty="0" smtClean="0">
                <a:latin typeface="ＭＳ Ｐゴシック" panose="020B0600070205080204" pitchFamily="50" charset="-128"/>
              </a:rPr>
              <a:t> </a:t>
            </a:r>
            <a:r>
              <a:rPr lang="ja-JP" altLang="en-US" sz="1200" i="1" kern="0" dirty="0" smtClean="0">
                <a:solidFill>
                  <a:srgbClr val="0070C0"/>
                </a:solidFill>
                <a:latin typeface="ＭＳ Ｐゴシック" panose="020B0600070205080204" pitchFamily="50" charset="-128"/>
              </a:rPr>
              <a:t>しかし、～～～～～～～～という課題がある。</a:t>
            </a:r>
          </a:p>
          <a:p>
            <a:pPr marL="232172" indent="-232172" algn="just">
              <a:buFont typeface="Wingdings"/>
              <a:buChar char="l"/>
            </a:pPr>
            <a:r>
              <a:rPr lang="ja-JP" altLang="en-US" sz="1200" i="1" kern="0" dirty="0" smtClean="0">
                <a:latin typeface="ＭＳ Ｐゴシック" panose="020B0600070205080204" pitchFamily="50" charset="-128"/>
              </a:rPr>
              <a:t> </a:t>
            </a:r>
            <a:r>
              <a:rPr lang="ja-JP" altLang="en-US" sz="1200" i="1" kern="0" dirty="0" smtClean="0">
                <a:solidFill>
                  <a:srgbClr val="0070C0"/>
                </a:solidFill>
                <a:latin typeface="ＭＳ Ｐゴシック" panose="020B0600070205080204" pitchFamily="50" charset="-128"/>
              </a:rPr>
              <a:t>そこで本取組アイデアにおいて、～～を実施することにより、目的である～～～～～～～を実現する。</a:t>
            </a:r>
            <a:endParaRPr lang="ja-JP" altLang="en-US" sz="1200" i="1" kern="0" dirty="0">
              <a:solidFill>
                <a:srgbClr val="0070C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5" name="字幕 2"/>
          <p:cNvSpPr txBox="1"/>
          <p:nvPr/>
        </p:nvSpPr>
        <p:spPr>
          <a:xfrm>
            <a:off x="269762" y="2560092"/>
            <a:ext cx="4581525" cy="21178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74295" tIns="37148" rIns="74295" bIns="3714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＜取組アイデアが実現する目的と目標＞</a:t>
            </a:r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/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目的</a:t>
            </a:r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/>
            <a:r>
              <a:rPr lang="ja-JP" altLang="en-US" sz="1400" i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取組</a:t>
            </a:r>
            <a:r>
              <a:rPr lang="ja-JP" altLang="en-US" sz="1400" i="1" dirty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アイデアの実行することで、どんな目的を将来的に達成したいのかを記載して</a:t>
            </a:r>
            <a:r>
              <a:rPr lang="ja-JP" altLang="en-US" sz="1400" i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ください</a:t>
            </a:r>
            <a:endParaRPr lang="en-US" altLang="ja-JP" sz="1400" i="1" dirty="0" smtClean="0">
              <a:solidFill>
                <a:srgbClr val="0070C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/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目標</a:t>
            </a:r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/>
            <a:r>
              <a:rPr lang="ja-JP" altLang="en-US" sz="1400" i="1" dirty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取組アイデアの実行することで、今年度末までに達成すべき目標を記載してください</a:t>
            </a:r>
          </a:p>
        </p:txBody>
      </p:sp>
      <p:sp>
        <p:nvSpPr>
          <p:cNvPr id="6" name="字幕 2"/>
          <p:cNvSpPr txBox="1"/>
          <p:nvPr/>
        </p:nvSpPr>
        <p:spPr>
          <a:xfrm>
            <a:off x="269761" y="4818815"/>
            <a:ext cx="9366475" cy="15679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74295" tIns="37148" rIns="74295" bIns="3714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令和５年度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実施内容＞</a:t>
            </a:r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/>
            <a:r>
              <a:rPr lang="zh-CN" altLang="en-US" sz="1400" i="1" dirty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lang="en-US" altLang="zh-CN" sz="1400" i="1" dirty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zh-CN" altLang="en-US" sz="1400" i="1" dirty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年度実施</a:t>
            </a:r>
            <a:r>
              <a:rPr lang="zh-CN" altLang="en-US" sz="1400" i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内容</a:t>
            </a:r>
            <a:r>
              <a:rPr lang="ja-JP" altLang="en-US" sz="1400" i="1" dirty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について</a:t>
            </a:r>
            <a:r>
              <a:rPr lang="ja-JP" altLang="en-US" sz="1400" i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具体的</a:t>
            </a:r>
            <a:r>
              <a:rPr lang="ja-JP" altLang="en-US" sz="1400" i="1" dirty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内容を簡潔に記載してください。</a:t>
            </a:r>
            <a:endParaRPr lang="en-US" altLang="ja-JP" sz="1400" i="1" dirty="0">
              <a:solidFill>
                <a:srgbClr val="0070C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/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7"/>
          <p:cNvSpPr txBox="1"/>
          <p:nvPr/>
        </p:nvSpPr>
        <p:spPr>
          <a:xfrm>
            <a:off x="269761" y="6476156"/>
            <a:ext cx="9366475" cy="5424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7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注</a:t>
            </a:r>
            <a:r>
              <a:rPr lang="ja-JP" altLang="en-US" sz="975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：本概要説明書は、東京宝島ホームページ等に掲載される可能性がありますので、公表を前提</a:t>
            </a:r>
            <a:r>
              <a:rPr lang="ja-JP" altLang="en-US" sz="97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</a:t>
            </a:r>
            <a:r>
              <a:rPr lang="ja-JP" altLang="en-US" sz="975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作成</a:t>
            </a:r>
            <a:r>
              <a:rPr lang="ja-JP" altLang="en-US" sz="97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してください</a:t>
            </a:r>
            <a:r>
              <a:rPr lang="ja-JP" altLang="en-US" sz="975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r>
              <a:rPr lang="ja-JP" altLang="en-US" sz="97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975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　　　　　　　　　　　　　　　　　　　　　　　　　　　</a:t>
            </a:r>
            <a:endParaRPr lang="en-US" altLang="ja-JP" sz="975" dirty="0" smtClean="0">
              <a:solidFill>
                <a:srgbClr val="0070C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7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注</a:t>
            </a:r>
            <a:r>
              <a:rPr lang="ja-JP" altLang="en-US" sz="975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：取組アイデアの</a:t>
            </a:r>
            <a:r>
              <a:rPr lang="ja-JP" altLang="en-US" sz="97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概要</a:t>
            </a:r>
            <a:r>
              <a:rPr lang="ja-JP" altLang="en-US" sz="975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が本概要説明書（一枚）で分かるように作成</a:t>
            </a:r>
            <a:r>
              <a:rPr lang="ja-JP" altLang="en-US" sz="97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してください。　　　　　　　　　　　　　　　　　　　　　　　　　</a:t>
            </a:r>
            <a:r>
              <a:rPr lang="ja-JP" altLang="en-US" sz="975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lang="ja-JP" altLang="en-US" sz="975" i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青</a:t>
            </a:r>
            <a:r>
              <a:rPr lang="ja-JP" altLang="en-US" sz="975" i="1" dirty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字の記入要領は、提出時に削除してください</a:t>
            </a:r>
            <a:r>
              <a:rPr lang="ja-JP" altLang="en-US" sz="975" dirty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</a:p>
          <a:p>
            <a:endParaRPr lang="ja-JP" altLang="en-US" sz="975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 descr="大きい が含まれている画像&#10;&#10;自動的に生成された説明">
            <a:extLst>
              <a:ext uri="{FF2B5EF4-FFF2-40B4-BE49-F238E27FC236}">
                <a16:creationId xmlns:a16="http://schemas.microsoft.com/office/drawing/2014/main" id="{64555F85-3716-2640-A8BA-476CDC92A5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2636" y="117892"/>
            <a:ext cx="653602" cy="802148"/>
          </a:xfrm>
          <a:prstGeom prst="rect">
            <a:avLst/>
          </a:prstGeom>
        </p:spPr>
      </p:pic>
      <p:sp>
        <p:nvSpPr>
          <p:cNvPr id="15" name="正方形/長方形 2"/>
          <p:cNvSpPr>
            <a:spLocks noChangeArrowheads="1"/>
          </p:cNvSpPr>
          <p:nvPr/>
        </p:nvSpPr>
        <p:spPr>
          <a:xfrm>
            <a:off x="0" y="476265"/>
            <a:ext cx="8982635" cy="34647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>
              <a:buNone/>
            </a:pPr>
            <a:r>
              <a:rPr lang="ja-JP" altLang="en-US" sz="2400" kern="0" dirty="0" smtClean="0">
                <a:latin typeface="ＭＳ Ｐゴシック" panose="020B0600070205080204" pitchFamily="50" charset="-128"/>
              </a:rPr>
              <a:t>　 取組アイデア名（取組事業者名</a:t>
            </a:r>
            <a:r>
              <a:rPr lang="ja-JP" altLang="en-US" sz="2400" kern="0" dirty="0">
                <a:latin typeface="ＭＳ Ｐゴシック" panose="020B0600070205080204" pitchFamily="50" charset="-128"/>
              </a:rPr>
              <a:t>）：</a:t>
            </a:r>
            <a:r>
              <a:rPr lang="ja-JP" altLang="en-US" sz="2400" kern="0" dirty="0">
                <a:solidFill>
                  <a:schemeClr val="accent1"/>
                </a:solidFill>
                <a:latin typeface="ＭＳ Ｐゴシック" panose="020B0600070205080204" pitchFamily="50" charset="-128"/>
              </a:rPr>
              <a:t>～～（～～）</a:t>
            </a:r>
          </a:p>
        </p:txBody>
      </p:sp>
      <p:sp>
        <p:nvSpPr>
          <p:cNvPr id="16" name="字幕 2"/>
          <p:cNvSpPr txBox="1"/>
          <p:nvPr/>
        </p:nvSpPr>
        <p:spPr>
          <a:xfrm>
            <a:off x="5054712" y="2560092"/>
            <a:ext cx="4581525" cy="21178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74295" tIns="37148" rIns="74295" bIns="3714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ja-JP" altLang="en-US" sz="1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r>
              <a:rPr lang="ja-JP" altLang="en-US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取組方針＞</a:t>
            </a:r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/>
            <a:r>
              <a:rPr lang="ja-JP" altLang="en-US" sz="1400" i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lang="en-US" altLang="ja-JP" sz="1400" i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1400" i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年度に実施する取組アイデアに</a:t>
            </a:r>
            <a:r>
              <a:rPr lang="ja-JP" altLang="en-US" sz="1400" i="1" dirty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ついて、ブランドコンセプトを体現するための取り組み</a:t>
            </a:r>
            <a:r>
              <a:rPr lang="ja-JP" altLang="en-US" sz="1400" i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方針を記載してください。</a:t>
            </a:r>
            <a:endParaRPr lang="ja-JP" altLang="en-US" sz="1400" i="1" dirty="0">
              <a:solidFill>
                <a:srgbClr val="0070C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/>
            <a:endParaRPr lang="ja-JP" altLang="en-US" sz="1400" i="1" dirty="0">
              <a:solidFill>
                <a:srgbClr val="0070C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69761" y="88463"/>
            <a:ext cx="1811714" cy="2769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ＭＳ Ｐゴシック" panose="020B0600070205080204" pitchFamily="50" charset="-128"/>
              </a:rPr>
              <a:t>取組</a:t>
            </a:r>
            <a:r>
              <a:rPr lang="ja-JP" altLang="en-US" sz="1200" dirty="0" smtClean="0">
                <a:latin typeface="ＭＳ Ｐゴシック" panose="020B0600070205080204" pitchFamily="50" charset="-128"/>
              </a:rPr>
              <a:t>アイデア</a:t>
            </a:r>
            <a:r>
              <a:rPr lang="zh-TW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概要説明書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9956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2438C18DDCF584D913285688BB8A589" ma:contentTypeVersion="11" ma:contentTypeDescription="新しいドキュメントを作成します。" ma:contentTypeScope="" ma:versionID="7f6a71edc5977051bfce283b14a40749">
  <xsd:schema xmlns:xsd="http://www.w3.org/2001/XMLSchema" xmlns:xs="http://www.w3.org/2001/XMLSchema" xmlns:p="http://schemas.microsoft.com/office/2006/metadata/properties" xmlns:ns2="cba86410-982d-4426-a7ff-d6082f114fa3" xmlns:ns3="3a03d10f-3eb8-4f43-ba6f-529c5a731fe3" targetNamespace="http://schemas.microsoft.com/office/2006/metadata/properties" ma:root="true" ma:fieldsID="6d0f23a26dd8e5714ca547dc98c71d80" ns2:_="" ns3:_="">
    <xsd:import namespace="cba86410-982d-4426-a7ff-d6082f114fa3"/>
    <xsd:import namespace="3a03d10f-3eb8-4f43-ba6f-529c5a731f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a86410-982d-4426-a7ff-d6082f114f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4caf6b55-2ed7-4f3f-894c-0ebd33c0a9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3d10f-3eb8-4f43-ba6f-529c5a731fe3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75e6ce26-4088-42a7-aa12-9d363dd2912b}" ma:internalName="TaxCatchAll" ma:showField="CatchAllData" ma:web="3a03d10f-3eb8-4f43-ba6f-529c5a731f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A89840-8D8B-4568-8115-3F3B899C1C39}"/>
</file>

<file path=customXml/itemProps2.xml><?xml version="1.0" encoding="utf-8"?>
<ds:datastoreItem xmlns:ds="http://schemas.openxmlformats.org/officeDocument/2006/customXml" ds:itemID="{AEC74DDD-9291-4A49-8BB1-85287AB0669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337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アカウント</dc:creator>
  <cp:lastModifiedBy>十川　祐佳</cp:lastModifiedBy>
  <cp:revision>9</cp:revision>
  <dcterms:created xsi:type="dcterms:W3CDTF">2022-03-23T06:25:47Z</dcterms:created>
  <dcterms:modified xsi:type="dcterms:W3CDTF">2023-03-13T08:29:26Z</dcterms:modified>
</cp:coreProperties>
</file>